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66"/>
    <a:srgbClr val="FF0066"/>
    <a:srgbClr val="7030A0"/>
    <a:srgbClr val="00B0F0"/>
    <a:srgbClr val="FFFF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B19DC-4E63-4BCC-A037-EF0AD510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D6F758-99B4-444C-B102-E8A1A543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AAF4A-B275-4726-AC96-4F9A28FB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D75469-4354-4DF1-8251-EEB2E8E2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5EB21-2E9A-471E-96BF-7B2BC6B8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364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0FEE8-4FE7-4EAD-AEFC-601D1DA6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75A0AB-F37B-436A-855A-24C04C891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C73D79-DAB8-4D7F-90CE-6026F917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E264A4-6A6B-468E-B051-3AF17E9C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0A600A-485E-484A-AB76-F76B94DE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355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217D2C-26C8-4263-8A83-303CE974F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ADFE1C-2E1F-4687-B768-95616059A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CD7433-A540-4505-984C-ACFCFA1B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5014E-4242-486C-A69B-91A89AC7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6AA89F-97A6-495C-8481-88DAF50B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025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D1488-DA91-4A73-AACD-A9A0088E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EB8821-5F14-4FF6-B8F5-0EC1B878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7C687-401C-49B1-8CEB-4939FA98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E611E-636F-4829-A1A3-13E71AED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791878-F5ED-423C-B284-6C274F87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759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4F899-5DD1-436D-9D7C-33C468B77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2EEAC4-78D4-472A-A5BE-C80AC9371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E941F-52F0-4EAD-A20C-D564605A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C4465-763B-4EA5-9CD9-41DE9BF9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45CC2F-2FFF-4A39-B203-E04EE709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607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8703E-917B-4910-8E9A-D68E3785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746E8-4C04-40FD-9B23-A1032C4D7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6E9C0B-EB1A-4E3D-A946-3C097A5DD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7049EE-A008-479A-9C86-7AAD5F6E5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396CE3-5B21-46B6-A3C4-DF1E4DAA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B66134-54EB-4285-97A3-E9E901FD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7300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7A199-5F53-4440-BFB4-7E9971DB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BD40EF-7873-4CA3-8F80-8A749541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0A2BD6-5B31-4A0D-8F9A-3763883C6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BAFE57-F15E-4CD4-970D-14FE124FC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CD659A-DF89-4C51-BB45-A672D7456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B1C963-DBB4-4C1D-9770-6F305D92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D7BBD7-E844-4AA3-AE5B-682F5B4B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DC514A-D11A-442C-A834-B8349F46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4054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E1B98-F70E-4CB4-ABFA-92E54E02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1A4190-4219-411F-97FD-A08D679E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CC8ED8-C098-443A-ABAB-7F4ECA2E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2E7FFC-06C5-4877-BF8E-EF4B5CEB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72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15EAC1-D37E-454A-95BD-A3D1C8D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E896DA-8391-4935-9766-3B5B8DE8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67E9B8-6177-4D17-99BA-B4999F0F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279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B0B0C-B727-4129-A089-B0EBEE300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FE7FD-F5C5-4906-A9DA-DF69C88B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150ECF-5721-4D9B-8B6C-DBFFADA36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74E9E1-0E80-4325-9163-60881559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1E4BB1-3313-488D-A055-BBF7D5A1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5079FD-550A-42A1-9141-3279F7E4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299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E750F-0A89-498F-8497-5FEE9AEB3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240483-C671-41EF-9442-0AED4C5BF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21C24E-EBC0-4F42-A9D0-97E481F85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A74568-4C08-4853-A035-890372FC1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EA9AD0-E4E5-4C71-B534-A922D4D4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AF8410-B1CD-4255-974E-6FF22D2F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207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BFF55-DA2A-42E5-8E7B-58FDCEC7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B00EC6-16C9-44D7-9B82-61CCE6B79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268F-715C-49C8-9AC9-013D9F0F6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78CA-40F5-4D9F-A7CE-7A1AE7357867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F351C4-EE1C-4496-9054-F15FCBE4A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999015-DA3F-4835-B2E8-521524F39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5D6B-44B4-4B94-A251-C5FCCEA2B03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466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ежный бежевый фон для презентации (67 фото)">
            <a:extLst>
              <a:ext uri="{FF2B5EF4-FFF2-40B4-BE49-F238E27FC236}">
                <a16:creationId xmlns:a16="http://schemas.microsoft.com/office/drawing/2014/main" id="{09948AB0-48EA-4176-B08F-4A5537867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38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2C59365-5229-4C9E-AA86-9BADEDFB2BEF}"/>
              </a:ext>
            </a:extLst>
          </p:cNvPr>
          <p:cNvSpPr/>
          <p:nvPr/>
        </p:nvSpPr>
        <p:spPr>
          <a:xfrm>
            <a:off x="4617720" y="2283001"/>
            <a:ext cx="2956560" cy="1282065"/>
          </a:xfrm>
          <a:prstGeom prst="rect">
            <a:avLst/>
          </a:prstGeom>
          <a:solidFill>
            <a:srgbClr val="FF0000">
              <a:alpha val="6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</a:t>
            </a:r>
            <a:r>
              <a:rPr lang="uk-UA" b="1">
                <a:solidFill>
                  <a:srgbClr val="000000"/>
                </a:solidFill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про в</a:t>
            </a:r>
            <a:r>
              <a:rPr lang="uk-UA" b="1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нутрішню </a:t>
            </a:r>
            <a:r>
              <a:rPr lang="uk-UA" b="1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забезпечення якості освіти в ЗДО (ВСЗЯО)</a:t>
            </a:r>
            <a:endParaRPr lang="uk-UA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774237A-A116-4335-B50D-88E64A937676}"/>
              </a:ext>
            </a:extLst>
          </p:cNvPr>
          <p:cNvSpPr/>
          <p:nvPr/>
        </p:nvSpPr>
        <p:spPr>
          <a:xfrm>
            <a:off x="1941048" y="934056"/>
            <a:ext cx="1911985" cy="9499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Організаційно-функціональна структура ВСЗЯО</a:t>
            </a:r>
            <a:endParaRPr lang="uk-UA" sz="1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 ЗДО</a:t>
            </a:r>
            <a:endParaRPr lang="uk-UA" sz="1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DECBFDC-61EE-48F8-B7C1-DD3C69571E36}"/>
              </a:ext>
            </a:extLst>
          </p:cNvPr>
          <p:cNvSpPr/>
          <p:nvPr/>
        </p:nvSpPr>
        <p:spPr>
          <a:xfrm>
            <a:off x="287899" y="543569"/>
            <a:ext cx="1329690" cy="521970"/>
          </a:xfrm>
          <a:prstGeom prst="rect">
            <a:avLst/>
          </a:prstGeom>
          <a:solidFill>
            <a:srgbClr val="92D05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Педагогічна рада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41B85DE-D411-40E6-A21D-E411E8040BBF}"/>
              </a:ext>
            </a:extLst>
          </p:cNvPr>
          <p:cNvSpPr/>
          <p:nvPr/>
        </p:nvSpPr>
        <p:spPr>
          <a:xfrm>
            <a:off x="270119" y="1207106"/>
            <a:ext cx="1365250" cy="403860"/>
          </a:xfrm>
          <a:prstGeom prst="rect">
            <a:avLst/>
          </a:prstGeom>
          <a:solidFill>
            <a:srgbClr val="92D05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Адміністрація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AFE76E-73B1-432A-96BE-CB0040918503}"/>
              </a:ext>
            </a:extLst>
          </p:cNvPr>
          <p:cNvSpPr/>
          <p:nvPr/>
        </p:nvSpPr>
        <p:spPr>
          <a:xfrm>
            <a:off x="305679" y="1752533"/>
            <a:ext cx="1329690" cy="510540"/>
          </a:xfrm>
          <a:prstGeom prst="rect">
            <a:avLst/>
          </a:prstGeom>
          <a:solidFill>
            <a:srgbClr val="92D05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Тимчасові структури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BA1378A-6E39-4A01-8E6F-7B086B99321D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3853033" y="1409036"/>
            <a:ext cx="2242967" cy="8739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F1F85380-79D3-4FE7-90B8-297A3E2727FF}"/>
              </a:ext>
            </a:extLst>
          </p:cNvPr>
          <p:cNvCxnSpPr/>
          <p:nvPr/>
        </p:nvCxnSpPr>
        <p:spPr>
          <a:xfrm flipH="1" flipV="1">
            <a:off x="1635369" y="804554"/>
            <a:ext cx="305679" cy="60448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BE2D961-370D-4AE8-AAF5-2096EAB7D7A8}"/>
              </a:ext>
            </a:extLst>
          </p:cNvPr>
          <p:cNvCxnSpPr>
            <a:stCxn id="6" idx="1"/>
          </p:cNvCxnSpPr>
          <p:nvPr/>
        </p:nvCxnSpPr>
        <p:spPr>
          <a:xfrm flipH="1">
            <a:off x="1644259" y="1409036"/>
            <a:ext cx="296789" cy="0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29EAB36A-965D-41E8-8D2E-80AE22D0140B}"/>
              </a:ext>
            </a:extLst>
          </p:cNvPr>
          <p:cNvCxnSpPr/>
          <p:nvPr/>
        </p:nvCxnSpPr>
        <p:spPr>
          <a:xfrm flipH="1">
            <a:off x="1635369" y="1409036"/>
            <a:ext cx="305679" cy="598767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F806016-DF61-47A8-931C-117EB470760D}"/>
              </a:ext>
            </a:extLst>
          </p:cNvPr>
          <p:cNvSpPr/>
          <p:nvPr/>
        </p:nvSpPr>
        <p:spPr>
          <a:xfrm>
            <a:off x="5057140" y="1131279"/>
            <a:ext cx="2208530" cy="5695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Політика (стратегія) ВСЗЯО в ЗДО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F9111A7-640A-4B7B-B2DE-D330FD3BD923}"/>
              </a:ext>
            </a:extLst>
          </p:cNvPr>
          <p:cNvSpPr/>
          <p:nvPr/>
        </p:nvSpPr>
        <p:spPr>
          <a:xfrm>
            <a:off x="3989631" y="335932"/>
            <a:ext cx="984885" cy="403860"/>
          </a:xfrm>
          <a:prstGeom prst="rect">
            <a:avLst/>
          </a:prstGeom>
          <a:solidFill>
            <a:srgbClr val="FFFF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Мета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B892799-5F0C-4C5E-9E87-95BD18AFAFA7}"/>
              </a:ext>
            </a:extLst>
          </p:cNvPr>
          <p:cNvSpPr/>
          <p:nvPr/>
        </p:nvSpPr>
        <p:spPr>
          <a:xfrm>
            <a:off x="5054974" y="348905"/>
            <a:ext cx="961390" cy="403225"/>
          </a:xfrm>
          <a:prstGeom prst="rect">
            <a:avLst/>
          </a:prstGeom>
          <a:solidFill>
            <a:srgbClr val="FFFF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Завдання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F27E53-D64F-4DFF-BC02-31A64B09902E}"/>
              </a:ext>
            </a:extLst>
          </p:cNvPr>
          <p:cNvSpPr/>
          <p:nvPr/>
        </p:nvSpPr>
        <p:spPr>
          <a:xfrm>
            <a:off x="6096000" y="336840"/>
            <a:ext cx="1056640" cy="415290"/>
          </a:xfrm>
          <a:prstGeom prst="rect">
            <a:avLst/>
          </a:prstGeom>
          <a:solidFill>
            <a:srgbClr val="FFFF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Принципи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2A47050-2021-4484-A66B-92CC34CEC628}"/>
              </a:ext>
            </a:extLst>
          </p:cNvPr>
          <p:cNvSpPr/>
          <p:nvPr/>
        </p:nvSpPr>
        <p:spPr>
          <a:xfrm>
            <a:off x="7265670" y="348270"/>
            <a:ext cx="984885" cy="403860"/>
          </a:xfrm>
          <a:prstGeom prst="rect">
            <a:avLst/>
          </a:prstGeom>
          <a:solidFill>
            <a:srgbClr val="FFFF0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Напрями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2F7357F-A98F-4156-A690-D9397F292F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096000" y="1752533"/>
            <a:ext cx="0" cy="5304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490DDBA9-0C62-42E5-A276-6067630B4666}"/>
              </a:ext>
            </a:extLst>
          </p:cNvPr>
          <p:cNvCxnSpPr>
            <a:stCxn id="18" idx="0"/>
          </p:cNvCxnSpPr>
          <p:nvPr/>
        </p:nvCxnSpPr>
        <p:spPr>
          <a:xfrm flipV="1">
            <a:off x="6161405" y="804554"/>
            <a:ext cx="1412875" cy="32672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5B4DB06-765E-4F13-9F1E-AEDC15501D42}"/>
              </a:ext>
            </a:extLst>
          </p:cNvPr>
          <p:cNvCxnSpPr>
            <a:stCxn id="18" idx="0"/>
          </p:cNvCxnSpPr>
          <p:nvPr/>
        </p:nvCxnSpPr>
        <p:spPr>
          <a:xfrm flipV="1">
            <a:off x="6161405" y="778342"/>
            <a:ext cx="462915" cy="35293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861DA014-0CD4-4A82-9EAD-CD36B5C5EE8A}"/>
              </a:ext>
            </a:extLst>
          </p:cNvPr>
          <p:cNvCxnSpPr>
            <a:stCxn id="18" idx="0"/>
          </p:cNvCxnSpPr>
          <p:nvPr/>
        </p:nvCxnSpPr>
        <p:spPr>
          <a:xfrm flipH="1" flipV="1">
            <a:off x="4482073" y="752130"/>
            <a:ext cx="1679332" cy="37914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9671DDC2-1166-465E-9E3A-85A4C40DF1E2}"/>
              </a:ext>
            </a:extLst>
          </p:cNvPr>
          <p:cNvCxnSpPr>
            <a:stCxn id="18" idx="0"/>
          </p:cNvCxnSpPr>
          <p:nvPr/>
        </p:nvCxnSpPr>
        <p:spPr>
          <a:xfrm flipH="1" flipV="1">
            <a:off x="5533047" y="778342"/>
            <a:ext cx="628358" cy="35293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3B5BDB0-CD3B-4E92-ABD2-F56C0827A042}"/>
              </a:ext>
            </a:extLst>
          </p:cNvPr>
          <p:cNvSpPr/>
          <p:nvPr/>
        </p:nvSpPr>
        <p:spPr>
          <a:xfrm>
            <a:off x="7971154" y="1106795"/>
            <a:ext cx="1911985" cy="72453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Процедури ВСЗЯО</a:t>
            </a:r>
            <a:endParaRPr lang="uk-UA" sz="1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 ЗДО</a:t>
            </a:r>
            <a:endParaRPr lang="uk-UA" sz="1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8A5847D3-CA2E-4A9D-932F-5D514ADBE1C1}"/>
              </a:ext>
            </a:extLst>
          </p:cNvPr>
          <p:cNvSpPr/>
          <p:nvPr/>
        </p:nvSpPr>
        <p:spPr>
          <a:xfrm>
            <a:off x="10191112" y="926764"/>
            <a:ext cx="1567180" cy="403860"/>
          </a:xfrm>
          <a:prstGeom prst="rect">
            <a:avLst/>
          </a:prstGeom>
          <a:solidFill>
            <a:srgbClr val="00B0F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Контроль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7D53AB6D-6D67-4251-A7F5-658D7D551467}"/>
              </a:ext>
            </a:extLst>
          </p:cNvPr>
          <p:cNvSpPr/>
          <p:nvPr/>
        </p:nvSpPr>
        <p:spPr>
          <a:xfrm>
            <a:off x="10191112" y="1527108"/>
            <a:ext cx="1578610" cy="450850"/>
          </a:xfrm>
          <a:prstGeom prst="rect">
            <a:avLst/>
          </a:prstGeom>
          <a:solidFill>
            <a:srgbClr val="00B0F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Моніторинг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EC99867-BC28-4711-A2E7-8F3FD26E9EAF}"/>
              </a:ext>
            </a:extLst>
          </p:cNvPr>
          <p:cNvSpPr/>
          <p:nvPr/>
        </p:nvSpPr>
        <p:spPr>
          <a:xfrm>
            <a:off x="10191112" y="241590"/>
            <a:ext cx="1543685" cy="510540"/>
          </a:xfrm>
          <a:prstGeom prst="rect">
            <a:avLst/>
          </a:prstGeom>
          <a:solidFill>
            <a:srgbClr val="00B0F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Види контролю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F741650-2954-4460-A1FC-1D3D8F9181A8}"/>
              </a:ext>
            </a:extLst>
          </p:cNvPr>
          <p:cNvSpPr/>
          <p:nvPr/>
        </p:nvSpPr>
        <p:spPr>
          <a:xfrm>
            <a:off x="10209209" y="2174442"/>
            <a:ext cx="1507490" cy="510540"/>
          </a:xfrm>
          <a:prstGeom prst="rect">
            <a:avLst/>
          </a:prstGeom>
          <a:solidFill>
            <a:srgbClr val="00B0F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Положення про моніторинг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482935D0-0E5C-462E-A5BC-040635202C98}"/>
              </a:ext>
            </a:extLst>
          </p:cNvPr>
          <p:cNvSpPr/>
          <p:nvPr/>
        </p:nvSpPr>
        <p:spPr>
          <a:xfrm>
            <a:off x="8900150" y="2483052"/>
            <a:ext cx="984885" cy="40386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Види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BC5D781-2B2C-44C4-9BB1-3DF311DBC9C9}"/>
              </a:ext>
            </a:extLst>
          </p:cNvPr>
          <p:cNvSpPr/>
          <p:nvPr/>
        </p:nvSpPr>
        <p:spPr>
          <a:xfrm>
            <a:off x="9347222" y="2992752"/>
            <a:ext cx="1400810" cy="40386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Періодичність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AA855A6-0546-409D-9B53-953F40084F2B}"/>
              </a:ext>
            </a:extLst>
          </p:cNvPr>
          <p:cNvSpPr/>
          <p:nvPr/>
        </p:nvSpPr>
        <p:spPr>
          <a:xfrm>
            <a:off x="10962954" y="2972118"/>
            <a:ext cx="984885" cy="40386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Суб’єкти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27" name="Прямая со стрелкой 1026">
            <a:extLst>
              <a:ext uri="{FF2B5EF4-FFF2-40B4-BE49-F238E27FC236}">
                <a16:creationId xmlns:a16="http://schemas.microsoft.com/office/drawing/2014/main" id="{44EF2515-4E23-4A96-999F-1963C10A165E}"/>
              </a:ext>
            </a:extLst>
          </p:cNvPr>
          <p:cNvCxnSpPr/>
          <p:nvPr/>
        </p:nvCxnSpPr>
        <p:spPr>
          <a:xfrm flipV="1">
            <a:off x="6096000" y="1846018"/>
            <a:ext cx="2831146" cy="4113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>
            <a:extLst>
              <a:ext uri="{FF2B5EF4-FFF2-40B4-BE49-F238E27FC236}">
                <a16:creationId xmlns:a16="http://schemas.microsoft.com/office/drawing/2014/main" id="{46A45FDD-BCD9-4C90-99F8-57405B9556DD}"/>
              </a:ext>
            </a:extLst>
          </p:cNvPr>
          <p:cNvCxnSpPr/>
          <p:nvPr/>
        </p:nvCxnSpPr>
        <p:spPr>
          <a:xfrm flipV="1">
            <a:off x="9893641" y="1065203"/>
            <a:ext cx="307972" cy="33569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>
            <a:extLst>
              <a:ext uri="{FF2B5EF4-FFF2-40B4-BE49-F238E27FC236}">
                <a16:creationId xmlns:a16="http://schemas.microsoft.com/office/drawing/2014/main" id="{BAD39BF6-3344-4A8F-9FEA-C28EB7FFDC17}"/>
              </a:ext>
            </a:extLst>
          </p:cNvPr>
          <p:cNvCxnSpPr>
            <a:stCxn id="34" idx="3"/>
          </p:cNvCxnSpPr>
          <p:nvPr/>
        </p:nvCxnSpPr>
        <p:spPr>
          <a:xfrm>
            <a:off x="9883139" y="1469063"/>
            <a:ext cx="307973" cy="29266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 стрелкой 1032">
            <a:extLst>
              <a:ext uri="{FF2B5EF4-FFF2-40B4-BE49-F238E27FC236}">
                <a16:creationId xmlns:a16="http://schemas.microsoft.com/office/drawing/2014/main" id="{DCED0DB4-658C-470B-8EB1-61871BBDDC15}"/>
              </a:ext>
            </a:extLst>
          </p:cNvPr>
          <p:cNvCxnSpPr>
            <a:cxnSpLocks/>
            <a:stCxn id="35" idx="0"/>
            <a:endCxn id="37" idx="2"/>
          </p:cNvCxnSpPr>
          <p:nvPr/>
        </p:nvCxnSpPr>
        <p:spPr>
          <a:xfrm flipH="1" flipV="1">
            <a:off x="10962955" y="752130"/>
            <a:ext cx="11747" cy="17463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 стрелкой 1034">
            <a:extLst>
              <a:ext uri="{FF2B5EF4-FFF2-40B4-BE49-F238E27FC236}">
                <a16:creationId xmlns:a16="http://schemas.microsoft.com/office/drawing/2014/main" id="{8F1251BA-C411-44F6-9380-7ACBF15AA8CB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10962954" y="1977958"/>
            <a:ext cx="11748" cy="19648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 стрелкой 1037">
            <a:extLst>
              <a:ext uri="{FF2B5EF4-FFF2-40B4-BE49-F238E27FC236}">
                <a16:creationId xmlns:a16="http://schemas.microsoft.com/office/drawing/2014/main" id="{BF61FD61-C390-4D28-80C0-BE66E4EB9A49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9883139" y="2684982"/>
            <a:ext cx="1079815" cy="11470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 стрелкой 1039">
            <a:extLst>
              <a:ext uri="{FF2B5EF4-FFF2-40B4-BE49-F238E27FC236}">
                <a16:creationId xmlns:a16="http://schemas.microsoft.com/office/drawing/2014/main" id="{A64CD9EC-8FA9-41F9-B01C-E37D8EA783DB}"/>
              </a:ext>
            </a:extLst>
          </p:cNvPr>
          <p:cNvCxnSpPr>
            <a:endCxn id="40" idx="0"/>
          </p:cNvCxnSpPr>
          <p:nvPr/>
        </p:nvCxnSpPr>
        <p:spPr>
          <a:xfrm flipH="1">
            <a:off x="10047627" y="2684982"/>
            <a:ext cx="915327" cy="30777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 стрелкой 1041">
            <a:extLst>
              <a:ext uri="{FF2B5EF4-FFF2-40B4-BE49-F238E27FC236}">
                <a16:creationId xmlns:a16="http://schemas.microsoft.com/office/drawing/2014/main" id="{0CA0496A-19C0-4F41-9D87-73D9523CAB8F}"/>
              </a:ext>
            </a:extLst>
          </p:cNvPr>
          <p:cNvCxnSpPr/>
          <p:nvPr/>
        </p:nvCxnSpPr>
        <p:spPr>
          <a:xfrm>
            <a:off x="10937594" y="2708642"/>
            <a:ext cx="517802" cy="26347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1E7063B2-D9CE-4744-A1B1-5CA354E4BD82}"/>
              </a:ext>
            </a:extLst>
          </p:cNvPr>
          <p:cNvSpPr/>
          <p:nvPr/>
        </p:nvSpPr>
        <p:spPr>
          <a:xfrm>
            <a:off x="1807655" y="2328216"/>
            <a:ext cx="2303780" cy="72453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 академічної доброчесності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69C03377-6947-40C2-8F6C-8110AFD2B1B7}"/>
              </a:ext>
            </a:extLst>
          </p:cNvPr>
          <p:cNvSpPr/>
          <p:nvPr/>
        </p:nvSpPr>
        <p:spPr>
          <a:xfrm>
            <a:off x="1807655" y="3164696"/>
            <a:ext cx="2325920" cy="724535"/>
          </a:xfrm>
          <a:prstGeom prst="rect">
            <a:avLst/>
          </a:pr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Управління закладом дошкільної освіти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BC241C9F-A448-4A74-8A2C-42FCB8BB9B3E}"/>
              </a:ext>
            </a:extLst>
          </p:cNvPr>
          <p:cNvSpPr/>
          <p:nvPr/>
        </p:nvSpPr>
        <p:spPr>
          <a:xfrm>
            <a:off x="578729" y="4028614"/>
            <a:ext cx="2077720" cy="498475"/>
          </a:xfrm>
          <a:prstGeom prst="rect">
            <a:avLst/>
          </a:prstGeom>
          <a:solidFill>
            <a:srgbClr val="7030A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Програма розвитку ЗДО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00EA099-893F-44ED-AEB2-34241CA5BE7B}"/>
              </a:ext>
            </a:extLst>
          </p:cNvPr>
          <p:cNvSpPr/>
          <p:nvPr/>
        </p:nvSpPr>
        <p:spPr>
          <a:xfrm>
            <a:off x="578094" y="4616091"/>
            <a:ext cx="2078355" cy="498475"/>
          </a:xfrm>
          <a:prstGeom prst="rect">
            <a:avLst/>
          </a:prstGeom>
          <a:solidFill>
            <a:srgbClr val="7030A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Тактика діяльності (План) ЗДО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C4F05DD7-CA71-49D2-88E5-32B251475EE9}"/>
              </a:ext>
            </a:extLst>
          </p:cNvPr>
          <p:cNvSpPr/>
          <p:nvPr/>
        </p:nvSpPr>
        <p:spPr>
          <a:xfrm>
            <a:off x="578093" y="5201663"/>
            <a:ext cx="2078355" cy="498475"/>
          </a:xfrm>
          <a:prstGeom prst="rect">
            <a:avLst/>
          </a:prstGeom>
          <a:solidFill>
            <a:srgbClr val="7030A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Розвиток інформаційних систем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685B0AD-CD8F-4BB9-93E2-AAF2099AFD2A}"/>
              </a:ext>
            </a:extLst>
          </p:cNvPr>
          <p:cNvSpPr/>
          <p:nvPr/>
        </p:nvSpPr>
        <p:spPr>
          <a:xfrm>
            <a:off x="578093" y="5787235"/>
            <a:ext cx="2077720" cy="723900"/>
          </a:xfrm>
          <a:prstGeom prst="rect">
            <a:avLst/>
          </a:prstGeom>
          <a:solidFill>
            <a:srgbClr val="7030A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Діяльність органів громадського самоврядування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46" name="Прямая соединительная линия 1045">
            <a:extLst>
              <a:ext uri="{FF2B5EF4-FFF2-40B4-BE49-F238E27FC236}">
                <a16:creationId xmlns:a16="http://schemas.microsoft.com/office/drawing/2014/main" id="{EB554AD4-B429-43D2-B1AD-6EA131DEAFDD}"/>
              </a:ext>
            </a:extLst>
          </p:cNvPr>
          <p:cNvCxnSpPr>
            <a:cxnSpLocks/>
          </p:cNvCxnSpPr>
          <p:nvPr/>
        </p:nvCxnSpPr>
        <p:spPr>
          <a:xfrm>
            <a:off x="3398293" y="3916854"/>
            <a:ext cx="13647" cy="223233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Прямая со стрелкой 1047">
            <a:extLst>
              <a:ext uri="{FF2B5EF4-FFF2-40B4-BE49-F238E27FC236}">
                <a16:creationId xmlns:a16="http://schemas.microsoft.com/office/drawing/2014/main" id="{7AFDAB78-59EE-4AC5-B166-25660A7A28C9}"/>
              </a:ext>
            </a:extLst>
          </p:cNvPr>
          <p:cNvCxnSpPr/>
          <p:nvPr/>
        </p:nvCxnSpPr>
        <p:spPr>
          <a:xfrm flipH="1">
            <a:off x="2655813" y="6149185"/>
            <a:ext cx="756127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 стрелкой 1050">
            <a:extLst>
              <a:ext uri="{FF2B5EF4-FFF2-40B4-BE49-F238E27FC236}">
                <a16:creationId xmlns:a16="http://schemas.microsoft.com/office/drawing/2014/main" id="{FFBD0411-ED6B-44AD-8797-50E9AB211D01}"/>
              </a:ext>
            </a:extLst>
          </p:cNvPr>
          <p:cNvCxnSpPr/>
          <p:nvPr/>
        </p:nvCxnSpPr>
        <p:spPr>
          <a:xfrm flipH="1">
            <a:off x="2655813" y="5450900"/>
            <a:ext cx="756127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 стрелкой 1052">
            <a:extLst>
              <a:ext uri="{FF2B5EF4-FFF2-40B4-BE49-F238E27FC236}">
                <a16:creationId xmlns:a16="http://schemas.microsoft.com/office/drawing/2014/main" id="{C71BA3D3-5F29-4F44-B80A-5183E8623FEA}"/>
              </a:ext>
            </a:extLst>
          </p:cNvPr>
          <p:cNvCxnSpPr>
            <a:endCxn id="64" idx="3"/>
          </p:cNvCxnSpPr>
          <p:nvPr/>
        </p:nvCxnSpPr>
        <p:spPr>
          <a:xfrm flipH="1">
            <a:off x="2656449" y="4865328"/>
            <a:ext cx="755491" cy="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 стрелкой 1054">
            <a:extLst>
              <a:ext uri="{FF2B5EF4-FFF2-40B4-BE49-F238E27FC236}">
                <a16:creationId xmlns:a16="http://schemas.microsoft.com/office/drawing/2014/main" id="{BBDD5E84-727E-4F34-BCA9-759E18131645}"/>
              </a:ext>
            </a:extLst>
          </p:cNvPr>
          <p:cNvCxnSpPr/>
          <p:nvPr/>
        </p:nvCxnSpPr>
        <p:spPr>
          <a:xfrm flipH="1">
            <a:off x="2656448" y="4338278"/>
            <a:ext cx="741845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6CB93D07-F597-42A9-956C-9AE87A744015}"/>
              </a:ext>
            </a:extLst>
          </p:cNvPr>
          <p:cNvCxnSpPr>
            <a:stCxn id="5" idx="1"/>
            <a:endCxn id="61" idx="3"/>
          </p:cNvCxnSpPr>
          <p:nvPr/>
        </p:nvCxnSpPr>
        <p:spPr>
          <a:xfrm flipH="1" flipV="1">
            <a:off x="4111435" y="2690484"/>
            <a:ext cx="506285" cy="233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D6AA6B76-25FB-4F22-9874-473F58B1556B}"/>
              </a:ext>
            </a:extLst>
          </p:cNvPr>
          <p:cNvCxnSpPr>
            <a:stCxn id="5" idx="1"/>
          </p:cNvCxnSpPr>
          <p:nvPr/>
        </p:nvCxnSpPr>
        <p:spPr>
          <a:xfrm flipH="1">
            <a:off x="4133575" y="2924034"/>
            <a:ext cx="484145" cy="5939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9622429D-03F7-49DD-954B-34C9E0254495}"/>
              </a:ext>
            </a:extLst>
          </p:cNvPr>
          <p:cNvSpPr/>
          <p:nvPr/>
        </p:nvSpPr>
        <p:spPr>
          <a:xfrm>
            <a:off x="8444252" y="3484040"/>
            <a:ext cx="2303780" cy="724535"/>
          </a:xfrm>
          <a:prstGeom prst="rect">
            <a:avLst/>
          </a:prstGeom>
          <a:solidFill>
            <a:srgbClr val="FF00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Умови якісної організації освітнього процесу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2E4FC803-02AF-41A9-A162-1590DC57D3FB}"/>
              </a:ext>
            </a:extLst>
          </p:cNvPr>
          <p:cNvSpPr/>
          <p:nvPr/>
        </p:nvSpPr>
        <p:spPr>
          <a:xfrm>
            <a:off x="8981734" y="4340795"/>
            <a:ext cx="2698946" cy="378304"/>
          </a:xfrm>
          <a:prstGeom prst="rect">
            <a:avLst/>
          </a:prstGeom>
          <a:solidFill>
            <a:srgbClr val="FF00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Матеріально-технічні умови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6C835E9-19E4-4F5D-8BB2-A4493A26D27A}"/>
              </a:ext>
            </a:extLst>
          </p:cNvPr>
          <p:cNvSpPr/>
          <p:nvPr/>
        </p:nvSpPr>
        <p:spPr>
          <a:xfrm>
            <a:off x="8981734" y="4810328"/>
            <a:ext cx="2698946" cy="378304"/>
          </a:xfrm>
          <a:prstGeom prst="rect">
            <a:avLst/>
          </a:prstGeom>
          <a:solidFill>
            <a:srgbClr val="FF00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Навчально-методичні умови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3A69F30E-5B8A-4D6F-95C7-6FA5DDB7F146}"/>
              </a:ext>
            </a:extLst>
          </p:cNvPr>
          <p:cNvSpPr/>
          <p:nvPr/>
        </p:nvSpPr>
        <p:spPr>
          <a:xfrm>
            <a:off x="8981734" y="5244715"/>
            <a:ext cx="2698946" cy="359813"/>
          </a:xfrm>
          <a:prstGeom prst="rect">
            <a:avLst/>
          </a:prstGeom>
          <a:solidFill>
            <a:srgbClr val="FF00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ІІсихолого</a:t>
            </a: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-педагогічні умови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96A1140E-EAD0-4046-A4A3-3E840D23C97C}"/>
              </a:ext>
            </a:extLst>
          </p:cNvPr>
          <p:cNvSpPr/>
          <p:nvPr/>
        </p:nvSpPr>
        <p:spPr>
          <a:xfrm>
            <a:off x="8977633" y="5657100"/>
            <a:ext cx="2698946" cy="411370"/>
          </a:xfrm>
          <a:prstGeom prst="rect">
            <a:avLst/>
          </a:prstGeom>
          <a:solidFill>
            <a:srgbClr val="FF00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Медико-соціальні умови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4C4E5AB2-8D7C-4431-A494-F328F4A1A3C3}"/>
              </a:ext>
            </a:extLst>
          </p:cNvPr>
          <p:cNvSpPr/>
          <p:nvPr/>
        </p:nvSpPr>
        <p:spPr>
          <a:xfrm>
            <a:off x="8960495" y="6132980"/>
            <a:ext cx="2716083" cy="387689"/>
          </a:xfrm>
          <a:prstGeom prst="rect">
            <a:avLst/>
          </a:prstGeom>
          <a:solidFill>
            <a:srgbClr val="FF00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Умови інклюзивної освіти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E8BF4991-4768-46BA-BACE-67807F3A8E03}"/>
              </a:ext>
            </a:extLst>
          </p:cNvPr>
          <p:cNvSpPr/>
          <p:nvPr/>
        </p:nvSpPr>
        <p:spPr>
          <a:xfrm>
            <a:off x="4935011" y="4192118"/>
            <a:ext cx="2303780" cy="724535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Оцінювання професійної діяльності педагогічних працівників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9F07AC31-048A-43D0-810E-B8A44BA53822}"/>
              </a:ext>
            </a:extLst>
          </p:cNvPr>
          <p:cNvSpPr/>
          <p:nvPr/>
        </p:nvSpPr>
        <p:spPr>
          <a:xfrm>
            <a:off x="4176666" y="5201663"/>
            <a:ext cx="1127125" cy="40386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Критерії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E1AF7C68-87AC-4D68-8D72-3577F2530742}"/>
              </a:ext>
            </a:extLst>
          </p:cNvPr>
          <p:cNvSpPr/>
          <p:nvPr/>
        </p:nvSpPr>
        <p:spPr>
          <a:xfrm>
            <a:off x="5591149" y="5792649"/>
            <a:ext cx="1163320" cy="40386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Процедури</a:t>
            </a:r>
            <a:endParaRPr lang="uk-UA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C40C6767-A114-4C97-8C41-C6D1BDFB17A2}"/>
              </a:ext>
            </a:extLst>
          </p:cNvPr>
          <p:cNvSpPr/>
          <p:nvPr/>
        </p:nvSpPr>
        <p:spPr>
          <a:xfrm>
            <a:off x="7010717" y="5267699"/>
            <a:ext cx="1127125" cy="40386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uk-UA" sz="1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Правила</a:t>
            </a:r>
            <a:endParaRPr lang="uk-UA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8E39130A-20BD-4764-9E8E-F617C84EE024}"/>
              </a:ext>
            </a:extLst>
          </p:cNvPr>
          <p:cNvCxnSpPr/>
          <p:nvPr/>
        </p:nvCxnSpPr>
        <p:spPr>
          <a:xfrm>
            <a:off x="6145006" y="4916653"/>
            <a:ext cx="32795" cy="870582"/>
          </a:xfrm>
          <a:prstGeom prst="straightConnector1">
            <a:avLst/>
          </a:prstGeom>
          <a:ln w="28575"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A022F9C0-01F4-4A71-ADC9-E2BB69570FB1}"/>
              </a:ext>
            </a:extLst>
          </p:cNvPr>
          <p:cNvCxnSpPr>
            <a:cxnSpLocks/>
          </p:cNvCxnSpPr>
          <p:nvPr/>
        </p:nvCxnSpPr>
        <p:spPr>
          <a:xfrm flipH="1">
            <a:off x="4617721" y="4924609"/>
            <a:ext cx="1543682" cy="261141"/>
          </a:xfrm>
          <a:prstGeom prst="straightConnector1">
            <a:avLst/>
          </a:prstGeom>
          <a:ln w="28575"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BBBEBD88-3355-490C-B5F3-3D532BD7B186}"/>
              </a:ext>
            </a:extLst>
          </p:cNvPr>
          <p:cNvCxnSpPr>
            <a:cxnSpLocks/>
          </p:cNvCxnSpPr>
          <p:nvPr/>
        </p:nvCxnSpPr>
        <p:spPr>
          <a:xfrm>
            <a:off x="6161405" y="4932123"/>
            <a:ext cx="1350168" cy="312592"/>
          </a:xfrm>
          <a:prstGeom prst="straightConnector1">
            <a:avLst/>
          </a:prstGeom>
          <a:ln w="28575"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FD60F2F7-2AB2-469A-93EE-833B448A5F40}"/>
              </a:ext>
            </a:extLst>
          </p:cNvPr>
          <p:cNvCxnSpPr/>
          <p:nvPr/>
        </p:nvCxnSpPr>
        <p:spPr>
          <a:xfrm>
            <a:off x="6096000" y="3590633"/>
            <a:ext cx="22217" cy="568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CEA957AC-2511-44BE-B9C1-BB84FD910F2B}"/>
              </a:ext>
            </a:extLst>
          </p:cNvPr>
          <p:cNvCxnSpPr>
            <a:stCxn id="5" idx="3"/>
          </p:cNvCxnSpPr>
          <p:nvPr/>
        </p:nvCxnSpPr>
        <p:spPr>
          <a:xfrm>
            <a:off x="7574280" y="2924034"/>
            <a:ext cx="869972" cy="9222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BA61667-EF3A-486A-B359-CBAFF975A912}"/>
              </a:ext>
            </a:extLst>
          </p:cNvPr>
          <p:cNvCxnSpPr>
            <a:cxnSpLocks/>
          </p:cNvCxnSpPr>
          <p:nvPr/>
        </p:nvCxnSpPr>
        <p:spPr>
          <a:xfrm flipV="1">
            <a:off x="8562034" y="4208575"/>
            <a:ext cx="0" cy="211824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6BE59DE6-597A-4F2F-BE3C-A03024F3067D}"/>
              </a:ext>
            </a:extLst>
          </p:cNvPr>
          <p:cNvCxnSpPr/>
          <p:nvPr/>
        </p:nvCxnSpPr>
        <p:spPr>
          <a:xfrm>
            <a:off x="8598090" y="6326824"/>
            <a:ext cx="362405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306A0287-FB34-4852-B2C0-8C1755C741CC}"/>
              </a:ext>
            </a:extLst>
          </p:cNvPr>
          <p:cNvCxnSpPr>
            <a:endCxn id="86" idx="1"/>
          </p:cNvCxnSpPr>
          <p:nvPr/>
        </p:nvCxnSpPr>
        <p:spPr>
          <a:xfrm>
            <a:off x="8562034" y="5862785"/>
            <a:ext cx="415599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29E2DF59-8883-4573-950E-5ED386639010}"/>
              </a:ext>
            </a:extLst>
          </p:cNvPr>
          <p:cNvCxnSpPr>
            <a:cxnSpLocks/>
            <a:endCxn id="85" idx="1"/>
          </p:cNvCxnSpPr>
          <p:nvPr/>
        </p:nvCxnSpPr>
        <p:spPr>
          <a:xfrm>
            <a:off x="8559984" y="5424621"/>
            <a:ext cx="421750" cy="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C78AD2E3-DBA3-4E88-917C-E9A4C3FC5F87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8562034" y="4999480"/>
            <a:ext cx="419700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C6F1CEE3-5338-444C-A74E-747967EC9B7E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8562034" y="4527089"/>
            <a:ext cx="419700" cy="2858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Заголовок 5">
            <a:extLst>
              <a:ext uri="{FF2B5EF4-FFF2-40B4-BE49-F238E27FC236}">
                <a16:creationId xmlns:a16="http://schemas.microsoft.com/office/drawing/2014/main" id="{8D5D6700-FCD0-4A1F-AB06-06CCE6084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8270" y="29756"/>
            <a:ext cx="10022006" cy="324884"/>
          </a:xfrm>
        </p:spPr>
        <p:txBody>
          <a:bodyPr>
            <a:normAutofit/>
          </a:bodyPr>
          <a:lstStyle/>
          <a:p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 КАРТА</a:t>
            </a:r>
          </a:p>
        </p:txBody>
      </p:sp>
    </p:spTree>
    <p:extLst>
      <p:ext uri="{BB962C8B-B14F-4D97-AF65-F5344CB8AC3E}">
        <p14:creationId xmlns:p14="http://schemas.microsoft.com/office/powerpoint/2010/main" val="473642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98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TimesNewRomanPSMT</vt:lpstr>
      <vt:lpstr>Тема Office</vt:lpstr>
      <vt:lpstr>ІНТЕЛЕКТУАЛЬНА КАРТА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2022-02-09T19:29:58Z</dcterms:created>
  <dcterms:modified xsi:type="dcterms:W3CDTF">2022-02-16T21:35:17Z</dcterms:modified>
</cp:coreProperties>
</file>